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10058400" cx="7772400"/>
  <p:notesSz cx="6858000" cy="9144000"/>
  <p:embeddedFontLst>
    <p:embeddedFont>
      <p:font typeface="Halant"/>
      <p:regular r:id="rId27"/>
      <p:bold r:id="rId28"/>
    </p:embeddedFont>
    <p:embeddedFont>
      <p:font typeface="Inter"/>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Halant-bold.fntdata"/><Relationship Id="rId27" Type="http://schemas.openxmlformats.org/officeDocument/2006/relationships/font" Target="fonts/Halant-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italic.fntdata"/><Relationship Id="rId30" Type="http://schemas.openxmlformats.org/officeDocument/2006/relationships/font" Target="fonts/Inter-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Inter-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70a772c8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70a772c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2bd85e196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2bd85e19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270a772c83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270a772c83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2f8bb0b99b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2f8bb0b99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34230162cd_0_126: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34230162cd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34230162cd_0_57: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34230162c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34230162cd_0_6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34230162c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4230162cd_0_6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34230162cd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34230162cd_0_75: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34230162cd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34230162cd_0_3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34230162cd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34230162cd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34230162cd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70a772c83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70a772c8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34230162cd_0_4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34230162cd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2bd85e196d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2bd85e196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2f8bb0b99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2f8bb0b99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4230162cd_0_6: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34230162c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4230162cd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34230162cd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34230162cd_0_3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34230162cd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4230162cd_0_4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34230162cd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2bd85e196d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2bd85e196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8.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10.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t>
            </a:r>
            <a:r>
              <a:rPr lang="en" sz="1200">
                <a:solidFill>
                  <a:schemeClr val="dk1"/>
                </a:solidFill>
                <a:latin typeface="Halant"/>
                <a:ea typeface="Halant"/>
                <a:cs typeface="Halant"/>
                <a:sym typeface="Halant"/>
              </a:rPr>
              <a:t>assigned presentation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Nanjing Massacre</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Guixiang Liu &amp; Shuqin Xia</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when the Japanese soldiers came to Liu’s family’s village.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Xia’s family when the Japanese </a:t>
            </a:r>
            <a:r>
              <a:rPr lang="en" sz="1200">
                <a:solidFill>
                  <a:schemeClr val="dk1"/>
                </a:solidFill>
                <a:latin typeface="Inter"/>
                <a:ea typeface="Inter"/>
                <a:cs typeface="Inter"/>
                <a:sym typeface="Inter"/>
              </a:rPr>
              <a:t>soldiers</a:t>
            </a:r>
            <a:r>
              <a:rPr lang="en" sz="1200">
                <a:solidFill>
                  <a:schemeClr val="dk1"/>
                </a:solidFill>
                <a:latin typeface="Inter"/>
                <a:ea typeface="Inter"/>
                <a:cs typeface="Inter"/>
                <a:sym typeface="Inter"/>
              </a:rPr>
              <a:t> knocked on her door?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Xia mean when she said that the Japanese had had a three-fold policy?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stuck with you the most from these testimonies? Why?</a:t>
            </a:r>
            <a:endParaRPr sz="1200">
              <a:solidFill>
                <a:schemeClr val="dk1"/>
              </a:solidFill>
              <a:latin typeface="Inter"/>
              <a:ea typeface="Inter"/>
              <a:cs typeface="Inter"/>
              <a:sym typeface="Inter"/>
            </a:endParaRPr>
          </a:p>
        </p:txBody>
      </p:sp>
      <p:sp>
        <p:nvSpPr>
          <p:cNvPr id="105" name="Google Shape;105;p2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06" name="Google Shape;106;p25"/>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sz="1200">
              <a:solidFill>
                <a:schemeClr val="dk2"/>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WWII Human Rights Violations Research Project (Exemplar) </a:t>
            </a:r>
            <a:endParaRPr sz="1700">
              <a:solidFill>
                <a:schemeClr val="dk1"/>
              </a:solidFill>
              <a:latin typeface="Halant"/>
              <a:ea typeface="Halant"/>
              <a:cs typeface="Halant"/>
              <a:sym typeface="Halant"/>
            </a:endParaRPr>
          </a:p>
        </p:txBody>
      </p:sp>
      <p:pic>
        <p:nvPicPr>
          <p:cNvPr id="199" name="Google Shape;199;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0" name="Google Shape;20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2" name="Google Shape;202;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3" name="Google Shape;203;p34"/>
          <p:cNvSpPr txBox="1"/>
          <p:nvPr/>
        </p:nvSpPr>
        <p:spPr>
          <a:xfrm>
            <a:off x="594300" y="8076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a:t>
            </a:r>
            <a:r>
              <a:rPr b="1" lang="en" sz="1200">
                <a:solidFill>
                  <a:schemeClr val="dk1"/>
                </a:solidFill>
                <a:latin typeface="Inter"/>
                <a:ea typeface="Inter"/>
                <a:cs typeface="Inter"/>
                <a:sym typeface="Inter"/>
              </a:rPr>
              <a:t>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WWII Human Rights Violation: Unit 731</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Survivor Testimony - Hideo Shimizu</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Shimizu’s job in Unit 731?</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Shimizu worked with lab rats, and did not work directly with the human victims of Unit 731. He was only 14 when he began his work with the unit.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experiments were done on people in Unit 731?</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were intentionally infected with diseases, and children were put in gas chambers to time out their convulsions.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are Shimizu’s efforts to tell the truth problematic in Japan?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Japanese do not want to acknowledge this horrific past and the government makes it difficult for it to be discussed. Shimizu is facing threats from Japanese nationalists for speaking out, and has lost most of the contact he had with his family after he started to talk about the horrors of Unit 731. The role of the Japanese in these events go against the image that Japan wants to instil in its citizens as they try to build up a nationalist agenda.</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US react to Unit 731’s research?</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US chose to gain access to the </a:t>
            </a:r>
            <a:r>
              <a:rPr b="1" lang="en" sz="1200">
                <a:solidFill>
                  <a:srgbClr val="E95C3D"/>
                </a:solidFill>
                <a:latin typeface="Inter"/>
                <a:ea typeface="Inter"/>
                <a:cs typeface="Inter"/>
                <a:sym typeface="Inter"/>
              </a:rPr>
              <a:t>knowledge</a:t>
            </a:r>
            <a:r>
              <a:rPr b="1" lang="en" sz="1200">
                <a:solidFill>
                  <a:srgbClr val="E95C3D"/>
                </a:solidFill>
                <a:latin typeface="Inter"/>
                <a:ea typeface="Inter"/>
                <a:cs typeface="Inter"/>
                <a:sym typeface="Inter"/>
              </a:rPr>
              <a:t> the Japanese gained from these human </a:t>
            </a:r>
            <a:r>
              <a:rPr b="1" lang="en" sz="1200">
                <a:solidFill>
                  <a:srgbClr val="E95C3D"/>
                </a:solidFill>
                <a:latin typeface="Inter"/>
                <a:ea typeface="Inter"/>
                <a:cs typeface="Inter"/>
                <a:sym typeface="Inter"/>
              </a:rPr>
              <a:t>experiments</a:t>
            </a:r>
            <a:r>
              <a:rPr b="1" lang="en" sz="1200">
                <a:solidFill>
                  <a:srgbClr val="E95C3D"/>
                </a:solidFill>
                <a:latin typeface="Inter"/>
                <a:ea typeface="Inter"/>
                <a:cs typeface="Inter"/>
                <a:sym typeface="Inter"/>
              </a:rPr>
              <a:t>, and gave them immunity from the </a:t>
            </a:r>
            <a:r>
              <a:rPr b="1" lang="en" sz="1200">
                <a:solidFill>
                  <a:srgbClr val="E95C3D"/>
                </a:solidFill>
                <a:latin typeface="Inter"/>
                <a:ea typeface="Inter"/>
                <a:cs typeface="Inter"/>
                <a:sym typeface="Inter"/>
              </a:rPr>
              <a:t>punishments</a:t>
            </a:r>
            <a:r>
              <a:rPr b="1" lang="en" sz="1200">
                <a:solidFill>
                  <a:srgbClr val="E95C3D"/>
                </a:solidFill>
                <a:latin typeface="Inter"/>
                <a:ea typeface="Inter"/>
                <a:cs typeface="Inter"/>
                <a:sym typeface="Inter"/>
              </a:rPr>
              <a:t> for the crimes they committed. This happened in the context of the US vs USSR power struggle as the beginnings of the Cold War developed, and the Americans did not want the Soviets to have access to this information.</a:t>
            </a:r>
            <a:endParaRPr b="1" sz="1200">
              <a:solidFill>
                <a:srgbClr val="E95C3D"/>
              </a:solidFill>
              <a:latin typeface="Inter"/>
              <a:ea typeface="Inter"/>
              <a:cs typeface="Inter"/>
              <a:sym typeface="Inter"/>
            </a:endParaRPr>
          </a:p>
        </p:txBody>
      </p:sp>
      <p:sp>
        <p:nvSpPr>
          <p:cNvPr id="204" name="Google Shape;204;p3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05" name="Google Shape;205;p34"/>
          <p:cNvSpPr txBox="1"/>
          <p:nvPr/>
        </p:nvSpPr>
        <p:spPr>
          <a:xfrm>
            <a:off x="771800" y="1956025"/>
            <a:ext cx="6228900" cy="1796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Unit 731 was organized by the Japanese government in their invasion of Manchuria in China. The Unit utilized Chinese </a:t>
            </a:r>
            <a:r>
              <a:rPr b="1" lang="en" sz="1200">
                <a:solidFill>
                  <a:srgbClr val="E95C3D"/>
                </a:solidFill>
                <a:latin typeface="Inter"/>
                <a:ea typeface="Inter"/>
                <a:cs typeface="Inter"/>
                <a:sym typeface="Inter"/>
              </a:rPr>
              <a:t>citizens</a:t>
            </a:r>
            <a:r>
              <a:rPr b="1" lang="en" sz="1200">
                <a:solidFill>
                  <a:srgbClr val="E95C3D"/>
                </a:solidFill>
                <a:latin typeface="Inter"/>
                <a:ea typeface="Inter"/>
                <a:cs typeface="Inter"/>
                <a:sym typeface="Inter"/>
              </a:rPr>
              <a:t> and allied prisoners of war to conduct medical experiments on. These experiments were essentially forms of torture, and included dissecting people alive, intentionally infecting people with disease, forcing children into gas chambers to time their convulsions, and even testing plague bombs on the Chinese countryside. These atrocities are still covered up by the Japanese today. After the war, the US granted the Japanese immunity in return for their scientific findings, allegedly to keep the information out of Soviet hands.</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3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WWII Human Rights Violations Research Project (Exemplar) </a:t>
            </a:r>
            <a:endParaRPr sz="1700">
              <a:solidFill>
                <a:schemeClr val="dk1"/>
              </a:solidFill>
              <a:latin typeface="Halant"/>
              <a:ea typeface="Halant"/>
              <a:cs typeface="Halant"/>
              <a:sym typeface="Halant"/>
            </a:endParaRPr>
          </a:p>
        </p:txBody>
      </p:sp>
      <p:pic>
        <p:nvPicPr>
          <p:cNvPr id="211" name="Google Shape;211;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2" name="Google Shape;212;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3" name="Google Shape;213;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5" name="Google Shape;215;p35"/>
          <p:cNvSpPr txBox="1"/>
          <p:nvPr/>
        </p:nvSpPr>
        <p:spPr>
          <a:xfrm>
            <a:off x="594300" y="807688"/>
            <a:ext cx="6583800" cy="6095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WWII Human Rights Violation: Red Army in Germany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Survivor Testimony - Lisa Slater</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when the Russian soldiers came down into the basement?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Russians chose a woman to rape, and would push her against the wall while they lined up with their guns pointing at the others in the basement.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people, including Lisa and her sister, try to push back against the Russians?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One man who was in the basement with them tried to plead with the Russians to leave his wife alone, only to be shot. His wife was then raped and killed. Lisa spat at one of the Russian </a:t>
            </a:r>
            <a:r>
              <a:rPr b="1" lang="en" sz="1200">
                <a:solidFill>
                  <a:srgbClr val="E95C3D"/>
                </a:solidFill>
                <a:latin typeface="Inter"/>
                <a:ea typeface="Inter"/>
                <a:cs typeface="Inter"/>
                <a:sym typeface="Inter"/>
              </a:rPr>
              <a:t>soldiers</a:t>
            </a:r>
            <a:r>
              <a:rPr b="1" lang="en" sz="1200">
                <a:solidFill>
                  <a:srgbClr val="E95C3D"/>
                </a:solidFill>
                <a:latin typeface="Inter"/>
                <a:ea typeface="Inter"/>
                <a:cs typeface="Inter"/>
                <a:sym typeface="Inter"/>
              </a:rPr>
              <a:t>, but she was so short he didn’t notice. Her sister used a diaper pin to get her baby to cry to annoy the soldiers and get them to leave.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stuck with you the most from this testimony, and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will vary but should include a specific </a:t>
            </a:r>
            <a:r>
              <a:rPr b="1" lang="en" sz="1200">
                <a:solidFill>
                  <a:srgbClr val="E95C3D"/>
                </a:solidFill>
                <a:latin typeface="Inter"/>
                <a:ea typeface="Inter"/>
                <a:cs typeface="Inter"/>
                <a:sym typeface="Inter"/>
              </a:rPr>
              <a:t>detail</a:t>
            </a:r>
            <a:r>
              <a:rPr b="1" lang="en" sz="1200">
                <a:solidFill>
                  <a:srgbClr val="E95C3D"/>
                </a:solidFill>
                <a:latin typeface="Inter"/>
                <a:ea typeface="Inter"/>
                <a:cs typeface="Inter"/>
                <a:sym typeface="Inter"/>
              </a:rPr>
              <a:t> and reflective statement.</a:t>
            </a:r>
            <a:endParaRPr b="1" sz="1200">
              <a:solidFill>
                <a:srgbClr val="E95C3D"/>
              </a:solidFill>
              <a:latin typeface="Inter"/>
              <a:ea typeface="Inter"/>
              <a:cs typeface="Inter"/>
              <a:sym typeface="Inter"/>
            </a:endParaRPr>
          </a:p>
        </p:txBody>
      </p:sp>
      <p:sp>
        <p:nvSpPr>
          <p:cNvPr id="216" name="Google Shape;216;p35"/>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17" name="Google Shape;217;p35"/>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Soviet Army advanced westward towards Germany and brutally invaded the places they went along the way. The Soviets were coming from years of scarcity as a result of Stalin’s economic policies as well as horrific treatment by the Germans earlier in the war. As a result, revenge seemed to drive a lot of their choices, and many of them looted the Germans and took “trophy” items with them. They brutally tortured and raped approximately 2,000,000 women during their invasions.</a:t>
            </a:r>
            <a:endParaRPr b="1" sz="1200">
              <a:solidFill>
                <a:srgbClr val="E95C3D"/>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sp>
        <p:nvSpPr>
          <p:cNvPr id="222" name="Google Shape;222;p3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WWII Human Rights Violations Research Project (Exemplar) </a:t>
            </a:r>
            <a:endParaRPr sz="1700">
              <a:solidFill>
                <a:schemeClr val="dk1"/>
              </a:solidFill>
              <a:latin typeface="Halant"/>
              <a:ea typeface="Halant"/>
              <a:cs typeface="Halant"/>
              <a:sym typeface="Halant"/>
            </a:endParaRPr>
          </a:p>
        </p:txBody>
      </p:sp>
      <p:pic>
        <p:nvPicPr>
          <p:cNvPr id="223" name="Google Shape;223;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4" name="Google Shape;224;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5" name="Google Shape;225;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6" name="Google Shape;226;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7" name="Google Shape;227;p36"/>
          <p:cNvSpPr txBox="1"/>
          <p:nvPr/>
        </p:nvSpPr>
        <p:spPr>
          <a:xfrm>
            <a:off x="594300" y="807688"/>
            <a:ext cx="6583800" cy="843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Dropping the Atomic Bomb on Japan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Selections from TIME Magazine Article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Name of Survivor</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What stuck with you the most from this testimony, and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Answers will vary but should include a specific detail and reflective statement.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 </a:t>
            </a:r>
            <a:r>
              <a:rPr b="1" lang="en" sz="1200">
                <a:solidFill>
                  <a:srgbClr val="E95C3D"/>
                </a:solidFill>
                <a:latin typeface="Inter"/>
                <a:ea typeface="Inter"/>
                <a:cs typeface="Inter"/>
                <a:sym typeface="Inter"/>
              </a:rPr>
              <a:t>Name of Survivor</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What stuck with you the most from this testimony, and why?</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Answers will vary but should include a specific detail and reflective statement.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testimonies you read, what do you think is the biggest message survivors of the atomic bomb want to stress to people today?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main message they wish to convey is a plea for the abolition of nuclear weapons. They emphasize the indiscriminate and unparalleled devastation caused by these weapons, leading to immense human suffering, long-term health issues, and profound environmental damage. Survivors stress the importance of remembering the horrors of nuclear warfare to ensure that such tragedies are never repeated.</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228" name="Google Shape;228;p3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29" name="Google Shape;229;p36"/>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dropping of the atomic bombs on Japan remains one of the most controversial actions of World War II. The U.S. justified the bombings as a means to end the war quickly, potentially saving lives. However, the bombings resulted in massive civilian casualties, with an estimated 200,000 deaths, many from immediate explosions, radiation poisoning, and long-term health effects. Critics argue that targeting heavily populated cities violated principles of human rights by causing indiscriminate destruction and suffering to civilians. </a:t>
            </a:r>
            <a:endParaRPr b="1" sz="12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3" name="Shape 233"/>
        <p:cNvGrpSpPr/>
        <p:nvPr/>
      </p:nvGrpSpPr>
      <p:grpSpPr>
        <a:xfrm>
          <a:off x="0" y="0"/>
          <a:ext cx="0" cy="0"/>
          <a:chOff x="0" y="0"/>
          <a:chExt cx="0" cy="0"/>
        </a:xfrm>
      </p:grpSpPr>
      <p:pic>
        <p:nvPicPr>
          <p:cNvPr id="234" name="Google Shape;234;p3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35" name="Google Shape;23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7" name="Google Shape;237;p37"/>
          <p:cNvSpPr txBox="1"/>
          <p:nvPr/>
        </p:nvSpPr>
        <p:spPr>
          <a:xfrm>
            <a:off x="2645325" y="369100"/>
            <a:ext cx="4337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1"/>
                </a:solidFill>
                <a:latin typeface="Inter"/>
                <a:ea typeface="Inter"/>
                <a:cs typeface="Inter"/>
                <a:sym typeface="Inter"/>
              </a:rPr>
              <a:t>TITLE</a:t>
            </a:r>
            <a:endParaRPr sz="2300">
              <a:solidFill>
                <a:schemeClr val="dk1"/>
              </a:solidFill>
              <a:latin typeface="Inter"/>
              <a:ea typeface="Inter"/>
              <a:cs typeface="Inter"/>
              <a:sym typeface="Inter"/>
            </a:endParaRPr>
          </a:p>
        </p:txBody>
      </p:sp>
      <p:sp>
        <p:nvSpPr>
          <p:cNvPr id="238" name="Google Shape;238;p37"/>
          <p:cNvSpPr txBox="1"/>
          <p:nvPr/>
        </p:nvSpPr>
        <p:spPr>
          <a:xfrm>
            <a:off x="3598725" y="800200"/>
            <a:ext cx="3383700" cy="276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800">
                <a:solidFill>
                  <a:schemeClr val="dk2"/>
                </a:solidFill>
                <a:latin typeface="Inter"/>
                <a:ea typeface="Inter"/>
                <a:cs typeface="Inter"/>
                <a:sym typeface="Inter"/>
              </a:rPr>
              <a:t>Subtitle</a:t>
            </a:r>
            <a:endParaRPr sz="1800">
              <a:solidFill>
                <a:schemeClr val="dk2"/>
              </a:solidFill>
              <a:latin typeface="Inter"/>
              <a:ea typeface="Inter"/>
              <a:cs typeface="Inter"/>
              <a:sym typeface="Inter"/>
            </a:endParaRPr>
          </a:p>
        </p:txBody>
      </p:sp>
      <p:sp>
        <p:nvSpPr>
          <p:cNvPr id="239" name="Google Shape;239;p37"/>
          <p:cNvSpPr txBox="1"/>
          <p:nvPr/>
        </p:nvSpPr>
        <p:spPr>
          <a:xfrm>
            <a:off x="492150" y="1215000"/>
            <a:ext cx="7151700" cy="19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of the researched event (4-5 sentences)</a:t>
            </a:r>
            <a:endParaRPr sz="1200">
              <a:solidFill>
                <a:schemeClr val="dk2"/>
              </a:solidFill>
              <a:latin typeface="Inter"/>
              <a:ea typeface="Inter"/>
              <a:cs typeface="Inter"/>
              <a:sym typeface="Inter"/>
            </a:endParaRPr>
          </a:p>
        </p:txBody>
      </p:sp>
      <p:sp>
        <p:nvSpPr>
          <p:cNvPr id="240" name="Google Shape;240;p37"/>
          <p:cNvSpPr txBox="1"/>
          <p:nvPr/>
        </p:nvSpPr>
        <p:spPr>
          <a:xfrm>
            <a:off x="553675" y="3629625"/>
            <a:ext cx="43371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Quote from survivor testimony</a:t>
            </a:r>
            <a:endParaRPr sz="1200">
              <a:solidFill>
                <a:schemeClr val="dk2"/>
              </a:solidFill>
              <a:latin typeface="Inter"/>
              <a:ea typeface="Inter"/>
              <a:cs typeface="Inter"/>
              <a:sym typeface="Inter"/>
            </a:endParaRPr>
          </a:p>
        </p:txBody>
      </p:sp>
      <p:sp>
        <p:nvSpPr>
          <p:cNvPr id="241" name="Google Shape;241;p37"/>
          <p:cNvSpPr txBox="1"/>
          <p:nvPr/>
        </p:nvSpPr>
        <p:spPr>
          <a:xfrm>
            <a:off x="3906475" y="6490275"/>
            <a:ext cx="3075900" cy="172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A question to help the audience reflect on the panel</a:t>
            </a:r>
            <a:endParaRPr sz="1200">
              <a:solidFill>
                <a:schemeClr val="dk2"/>
              </a:solidFill>
              <a:latin typeface="Inter"/>
              <a:ea typeface="Inter"/>
              <a:cs typeface="Inter"/>
              <a:sym typeface="Inter"/>
            </a:endParaRPr>
          </a:p>
        </p:txBody>
      </p:sp>
      <p:sp>
        <p:nvSpPr>
          <p:cNvPr id="242" name="Google Shape;242;p37"/>
          <p:cNvSpPr txBox="1"/>
          <p:nvPr/>
        </p:nvSpPr>
        <p:spPr>
          <a:xfrm>
            <a:off x="753600" y="6105775"/>
            <a:ext cx="2212800" cy="21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Image </a:t>
            </a:r>
            <a:endParaRPr sz="1200">
              <a:solidFill>
                <a:schemeClr val="dk2"/>
              </a:solidFill>
              <a:latin typeface="Inter"/>
              <a:ea typeface="Inter"/>
              <a:cs typeface="Inter"/>
              <a:sym typeface="Inter"/>
            </a:endParaRPr>
          </a:p>
        </p:txBody>
      </p:sp>
      <p:sp>
        <p:nvSpPr>
          <p:cNvPr id="243" name="Google Shape;243;p37"/>
          <p:cNvSpPr txBox="1"/>
          <p:nvPr/>
        </p:nvSpPr>
        <p:spPr>
          <a:xfrm>
            <a:off x="276825" y="8780475"/>
            <a:ext cx="3137700" cy="21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Caption </a:t>
            </a:r>
            <a:endParaRPr sz="1200">
              <a:solidFill>
                <a:schemeClr val="dk2"/>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7" name="Shape 247"/>
        <p:cNvGrpSpPr/>
        <p:nvPr/>
      </p:nvGrpSpPr>
      <p:grpSpPr>
        <a:xfrm>
          <a:off x="0" y="0"/>
          <a:ext cx="0" cy="0"/>
          <a:chOff x="0" y="0"/>
          <a:chExt cx="0" cy="0"/>
        </a:xfrm>
      </p:grpSpPr>
      <p:pic>
        <p:nvPicPr>
          <p:cNvPr id="248" name="Google Shape;248;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49" name="Google Shape;24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0" name="Google Shape;250;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54" name="Shape 254"/>
        <p:cNvGrpSpPr/>
        <p:nvPr/>
      </p:nvGrpSpPr>
      <p:grpSpPr>
        <a:xfrm>
          <a:off x="0" y="0"/>
          <a:ext cx="0" cy="0"/>
          <a:chOff x="0" y="0"/>
          <a:chExt cx="0" cy="0"/>
        </a:xfrm>
      </p:grpSpPr>
      <p:pic>
        <p:nvPicPr>
          <p:cNvPr id="255" name="Google Shape;255;p3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56" name="Google Shape;25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7" name="Google Shape;25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1" name="Shape 261"/>
        <p:cNvGrpSpPr/>
        <p:nvPr/>
      </p:nvGrpSpPr>
      <p:grpSpPr>
        <a:xfrm>
          <a:off x="0" y="0"/>
          <a:ext cx="0" cy="0"/>
          <a:chOff x="0" y="0"/>
          <a:chExt cx="0" cy="0"/>
        </a:xfrm>
      </p:grpSpPr>
      <p:pic>
        <p:nvPicPr>
          <p:cNvPr id="262" name="Google Shape;262;p4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63" name="Google Shape;263;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4" name="Google Shape;26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8" name="Shape 268"/>
        <p:cNvGrpSpPr/>
        <p:nvPr/>
      </p:nvGrpSpPr>
      <p:grpSpPr>
        <a:xfrm>
          <a:off x="0" y="0"/>
          <a:ext cx="0" cy="0"/>
          <a:chOff x="0" y="0"/>
          <a:chExt cx="0" cy="0"/>
        </a:xfrm>
      </p:grpSpPr>
      <p:pic>
        <p:nvPicPr>
          <p:cNvPr id="269" name="Google Shape;269;p4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70" name="Google Shape;27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1" name="Google Shape;27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sp>
        <p:nvSpPr>
          <p:cNvPr id="276" name="Google Shape;276;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277" name="Google Shape;277;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8" name="Google Shape;27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9" name="Google Shape;27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0" name="Google Shape;280;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1" name="Google Shape;281;p42"/>
          <p:cNvSpPr txBox="1"/>
          <p:nvPr/>
        </p:nvSpPr>
        <p:spPr>
          <a:xfrm>
            <a:off x="594300" y="807688"/>
            <a:ext cx="6583800" cy="762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Nanjing Massacre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Soviet Army Pushes Westward Brutality Germans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Q: Why do you think the Red Army treated the Germans they encountered so brutally?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 I think that the Red Army was so horrible in their treatment of the Germans in part a as a sort of revenge for the horrific crimes that the Nazis committed to the Russians. The Nazis were horrible to the Soviets, including massacres of their people and terrible conditions in concentration and death camps. The Nazis viewed the Soviets as subhumans and treated them as such; I think that the Red Army was likely driven in part by their anger towards that mistreatment.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Unit 731</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Japanese Use Chinese Horrific Human Experiments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Q: The US gave the Japanese immunity for these horrendous crimes in return for the scientific knowledge they gained. Why do you think they made this choice?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 I think that a major reason that the US chose to grant the Japanese immunity for these horrible crimes was so that they could gain the knowledge before the Soviets did. I think the competition between the US and USSR was so impactful that it drove the US to look the other way even in horrible moments such as this.</a:t>
            </a:r>
            <a:endParaRPr sz="1200">
              <a:solidFill>
                <a:schemeClr val="dk1"/>
              </a:solidFill>
              <a:latin typeface="Inter"/>
              <a:ea typeface="Inter"/>
              <a:cs typeface="Inter"/>
              <a:sym typeface="Inte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5" name="Shape 285"/>
        <p:cNvGrpSpPr/>
        <p:nvPr/>
      </p:nvGrpSpPr>
      <p:grpSpPr>
        <a:xfrm>
          <a:off x="0" y="0"/>
          <a:ext cx="0" cy="0"/>
          <a:chOff x="0" y="0"/>
          <a:chExt cx="0" cy="0"/>
        </a:xfrm>
      </p:grpSpPr>
      <p:sp>
        <p:nvSpPr>
          <p:cNvPr id="286" name="Google Shape;286;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287" name="Google Shape;287;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8" name="Google Shape;288;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9" name="Google Shape;289;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0" name="Google Shape;290;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1" name="Google Shape;291;p43"/>
          <p:cNvSpPr txBox="1"/>
          <p:nvPr/>
        </p:nvSpPr>
        <p:spPr>
          <a:xfrm>
            <a:off x="594300" y="807688"/>
            <a:ext cx="6583800" cy="8552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The Red Army in Germany</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Soviet Army Pushes Westward Brutality Germans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Q: Why do you think the Red Army treated the Germans they encountered so brutally?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 I think that the Red Army was so horrible in their treatment of the Germans in part a as a sort of revenge for the horrific crimes that the Nazis committed to the Russians. The Nazis were horrible to the Soviets, including massacres of their people and terrible conditions in concentration and death camps. The Nazis viewed the Soviets as subhumans and treated them as such; I think that the Red Army was likely driven in part by their anger towards that mistreatment.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Atomic Bombing of Japan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 Dropped Deadliest Weapon Tragic Consequences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Q: Many scientists involved in the development of the bomb warned about the horrific consequences of using it on civilian populations, but ultimately the US chose to drop the bomb to end a war that claimed millions of lives despite those consequences. Do you think the US was justified in its choice?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 I don’t think that the US was justified in dropping the atomic bomb on Japan. Although it did end an incredibly scary and deadly war, the impact this had on hundreds of thousands of Japanese civilians, and the long-lasting consequences of this, was not worth it. It also established a precedent for the use of atomic bombs during warfare, which established a horrifying background for the Cold War and even into today.</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Unit 731</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Hideo Shimizu</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Shimizu’s job in Unit 731?</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experiments were done on people in Unit 731?</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are Shimizu’s efforts to tell the truth problematic in Japan?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US react to Unit 731’s research?</a:t>
            </a:r>
            <a:endParaRPr sz="1200">
              <a:solidFill>
                <a:schemeClr val="dk1"/>
              </a:solidFill>
              <a:latin typeface="Inter"/>
              <a:ea typeface="Inter"/>
              <a:cs typeface="Inter"/>
              <a:sym typeface="Inter"/>
            </a:endParaRPr>
          </a:p>
        </p:txBody>
      </p:sp>
      <p:sp>
        <p:nvSpPr>
          <p:cNvPr id="117" name="Google Shape;117;p2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18" name="Google Shape;118;p26"/>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sz="1200">
              <a:solidFill>
                <a:schemeClr val="dk2"/>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5" name="Shape 295"/>
        <p:cNvGrpSpPr/>
        <p:nvPr/>
      </p:nvGrpSpPr>
      <p:grpSpPr>
        <a:xfrm>
          <a:off x="0" y="0"/>
          <a:ext cx="0" cy="0"/>
          <a:chOff x="0" y="0"/>
          <a:chExt cx="0" cy="0"/>
        </a:xfrm>
      </p:grpSpPr>
      <p:sp>
        <p:nvSpPr>
          <p:cNvPr id="296" name="Google Shape;296;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500">
                <a:solidFill>
                  <a:schemeClr val="dk1"/>
                </a:solidFill>
                <a:latin typeface="Halant"/>
                <a:ea typeface="Halant"/>
                <a:cs typeface="Halant"/>
                <a:sym typeface="Halant"/>
              </a:rPr>
              <a:t>Universal Declaration of Human Rights Source Annotation (Exemplar)</a:t>
            </a:r>
            <a:endParaRPr sz="1500">
              <a:latin typeface="Halant"/>
              <a:ea typeface="Halant"/>
              <a:cs typeface="Halant"/>
              <a:sym typeface="Halant"/>
            </a:endParaRPr>
          </a:p>
        </p:txBody>
      </p:sp>
      <p:pic>
        <p:nvPicPr>
          <p:cNvPr id="297" name="Google Shape;297;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8" name="Google Shape;298;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9" name="Google Shape;299;p44"/>
          <p:cNvSpPr txBox="1"/>
          <p:nvPr/>
        </p:nvSpPr>
        <p:spPr>
          <a:xfrm>
            <a:off x="506250" y="57175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for the following source.</a:t>
            </a:r>
            <a:endParaRPr sz="1200">
              <a:solidFill>
                <a:schemeClr val="dk1"/>
              </a:solidFill>
              <a:latin typeface="Halant"/>
              <a:ea typeface="Halant"/>
              <a:cs typeface="Halant"/>
              <a:sym typeface="Halant"/>
            </a:endParaRPr>
          </a:p>
        </p:txBody>
      </p:sp>
      <p:sp>
        <p:nvSpPr>
          <p:cNvPr id="300" name="Google Shape;300;p44"/>
          <p:cNvSpPr txBox="1"/>
          <p:nvPr/>
        </p:nvSpPr>
        <p:spPr>
          <a:xfrm>
            <a:off x="753750" y="958750"/>
            <a:ext cx="6264900" cy="5258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United Nations General Assembly, </a:t>
            </a:r>
            <a:r>
              <a:rPr i="1" lang="en" sz="1200">
                <a:solidFill>
                  <a:schemeClr val="dk1"/>
                </a:solidFill>
                <a:latin typeface="Halant"/>
                <a:ea typeface="Halant"/>
                <a:cs typeface="Halant"/>
                <a:sym typeface="Halant"/>
              </a:rPr>
              <a:t>Preamble to the Universal Declaration of Human Rights</a:t>
            </a:r>
            <a:r>
              <a:rPr lang="en" sz="1200">
                <a:solidFill>
                  <a:schemeClr val="dk1"/>
                </a:solidFill>
                <a:latin typeface="Halant"/>
                <a:ea typeface="Halant"/>
                <a:cs typeface="Halant"/>
                <a:sym typeface="Halant"/>
              </a:rPr>
              <a:t>, December 10, 1948</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a:t>
            </a:r>
            <a:r>
              <a:rPr lang="en" sz="1200">
                <a:solidFill>
                  <a:schemeClr val="dk1"/>
                </a:solidFill>
                <a:highlight>
                  <a:srgbClr val="E95C3E"/>
                </a:highlight>
                <a:latin typeface="Inter"/>
                <a:ea typeface="Inter"/>
                <a:cs typeface="Inter"/>
                <a:sym typeface="Inter"/>
              </a:rPr>
              <a:t>recognition of the inherent dignity and of the equal and inalienable rights of all members</a:t>
            </a:r>
            <a:r>
              <a:rPr lang="en" sz="1200">
                <a:solidFill>
                  <a:schemeClr val="dk1"/>
                </a:solidFill>
                <a:latin typeface="Inter"/>
                <a:ea typeface="Inter"/>
                <a:cs typeface="Inter"/>
                <a:sym typeface="Inter"/>
              </a:rPr>
              <a:t> of the human family is the foundation of freedom, justice and peace in the world,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a:t>
            </a:r>
            <a:r>
              <a:rPr lang="en" sz="1200">
                <a:solidFill>
                  <a:schemeClr val="dk1"/>
                </a:solidFill>
                <a:highlight>
                  <a:srgbClr val="E95C3E"/>
                </a:highlight>
                <a:latin typeface="Inter"/>
                <a:ea typeface="Inter"/>
                <a:cs typeface="Inter"/>
                <a:sym typeface="Inter"/>
              </a:rPr>
              <a:t>disregard and contempt for human rights have resulted in barbarous acts</a:t>
            </a:r>
            <a:r>
              <a:rPr lang="en" sz="1200">
                <a:solidFill>
                  <a:schemeClr val="dk1"/>
                </a:solidFill>
                <a:latin typeface="Inter"/>
                <a:ea typeface="Inter"/>
                <a:cs typeface="Inter"/>
                <a:sym typeface="Inter"/>
              </a:rPr>
              <a:t> which have outraged the conscience of mankind, and the advent of a world in which human beings shall enjoy freedom of speech and belief and freedom from fear and want has been proclaimed as the highest aspiration of the common people,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Whereas it is essential, if man is not to be compelled to have recourse, as a last resort, to rebellion against tyranny and oppression, that </a:t>
            </a:r>
            <a:r>
              <a:rPr lang="en" sz="1200">
                <a:solidFill>
                  <a:schemeClr val="dk1"/>
                </a:solidFill>
                <a:highlight>
                  <a:srgbClr val="E95C3E"/>
                </a:highlight>
                <a:latin typeface="Inter"/>
                <a:ea typeface="Inter"/>
                <a:cs typeface="Inter"/>
                <a:sym typeface="Inter"/>
              </a:rPr>
              <a:t>human rights should be protected by the rule of law</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therefore, </a:t>
            </a:r>
            <a:r>
              <a:rPr lang="en" sz="1200">
                <a:solidFill>
                  <a:schemeClr val="dk1"/>
                </a:solidFill>
                <a:highlight>
                  <a:srgbClr val="E95C3E"/>
                </a:highlight>
                <a:latin typeface="Inter"/>
                <a:ea typeface="Inter"/>
                <a:cs typeface="Inter"/>
                <a:sym typeface="Inter"/>
              </a:rPr>
              <a:t>The General Assembly, Proclaims this Universal Declaration of Human Rights</a:t>
            </a:r>
            <a:r>
              <a:rPr lang="en" sz="1200">
                <a:solidFill>
                  <a:schemeClr val="dk1"/>
                </a:solidFill>
                <a:latin typeface="Inter"/>
                <a:ea typeface="Inter"/>
                <a:cs typeface="Inter"/>
                <a:sym typeface="Inter"/>
              </a:rPr>
              <a:t> as a common standard of achievement for all peoples and all nations, to the end that every individual and every organ of society, keeping this Declaration constantly in mind, </a:t>
            </a:r>
            <a:r>
              <a:rPr lang="en" sz="1200">
                <a:solidFill>
                  <a:schemeClr val="dk1"/>
                </a:solidFill>
                <a:highlight>
                  <a:srgbClr val="E95C3E"/>
                </a:highlight>
                <a:latin typeface="Inter"/>
                <a:ea typeface="Inter"/>
                <a:cs typeface="Inter"/>
                <a:sym typeface="Inter"/>
              </a:rPr>
              <a:t>shall strive by teaching and education to promote respect for these rights and freedoms</a:t>
            </a:r>
            <a:r>
              <a:rPr lang="en" sz="1200">
                <a:solidFill>
                  <a:schemeClr val="dk1"/>
                </a:solidFill>
                <a:latin typeface="Inter"/>
                <a:ea typeface="Inter"/>
                <a:cs typeface="Inter"/>
                <a:sym typeface="Inter"/>
              </a:rPr>
              <a:t> and by progressive measures, national and international, to secure their universal and effective recognition and observance, both among the peoples of Member States themselves and among the peoples of territories under their jurisdiction.</a:t>
            </a:r>
            <a:endParaRPr sz="1200">
              <a:solidFill>
                <a:schemeClr val="dk1"/>
              </a:solidFill>
              <a:latin typeface="Inter"/>
              <a:ea typeface="Inter"/>
              <a:cs typeface="Inter"/>
              <a:sym typeface="Inter"/>
            </a:endParaRPr>
          </a:p>
        </p:txBody>
      </p:sp>
      <p:sp>
        <p:nvSpPr>
          <p:cNvPr id="301" name="Google Shape;301;p44"/>
          <p:cNvSpPr txBox="1"/>
          <p:nvPr/>
        </p:nvSpPr>
        <p:spPr>
          <a:xfrm>
            <a:off x="315150" y="65640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600"/>
              </a:spcBef>
              <a:spcAft>
                <a:spcPts val="600"/>
              </a:spcAft>
              <a:buClr>
                <a:schemeClr val="dk1"/>
              </a:buClr>
              <a:buSzPts val="1100"/>
              <a:buFont typeface="Arial"/>
              <a:buNone/>
            </a:pPr>
            <a:r>
              <a:rPr b="1" lang="en" sz="1200">
                <a:solidFill>
                  <a:schemeClr val="accent1"/>
                </a:solidFill>
                <a:latin typeface="Inter"/>
                <a:ea typeface="Inter"/>
                <a:cs typeface="Inter"/>
                <a:sym typeface="Inter"/>
              </a:rPr>
              <a:t>This excerpt from the Universal Declaration of Human Rights (UDHR) emphasizes the inherent dignity and equal rights of all people as the foundation of freedom, justice, and peace. It warns that past atrocities stemmed from neglect of these rights and calls for legal protections against tyranny. The Declaration urges every nation and individual to actively uphold and teach human rights worldwide. After World War II, nations codified global standards of human rights, reflecting growing consensus on protecting individual dignity. This shaped modern legal frameworks and strengthened international commitment to safeguarding fundamental freedoms. The UDHR laid the groundwork for subsequent treaties and constitutional reforms and remains a milestone in human rights discourse, guiding both global and local efforts. It raises questions about how effectively these principles are enforced and highlights the ongoing need to balance national sovereignty with collective responsibility for human dignity.</a:t>
            </a:r>
            <a:endParaRPr sz="1900">
              <a:solidFill>
                <a:schemeClr val="dk2"/>
              </a:solidFill>
            </a:endParaRPr>
          </a:p>
        </p:txBody>
      </p:sp>
      <p:sp>
        <p:nvSpPr>
          <p:cNvPr id="302" name="Google Shape;302;p44"/>
          <p:cNvSpPr txBox="1"/>
          <p:nvPr/>
        </p:nvSpPr>
        <p:spPr>
          <a:xfrm>
            <a:off x="315150" y="62642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303" name="Google Shape;303;p4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4" name="Google Shape;304;p44"/>
          <p:cNvSpPr txBox="1"/>
          <p:nvPr/>
        </p:nvSpPr>
        <p:spPr>
          <a:xfrm>
            <a:off x="5759825" y="5886175"/>
            <a:ext cx="1709100" cy="577200"/>
          </a:xfrm>
          <a:prstGeom prst="rect">
            <a:avLst/>
          </a:prstGeom>
          <a:solidFill>
            <a:srgbClr val="FFFFFF"/>
          </a:solidFill>
          <a:ln cap="flat" cmpd="sng" w="28575">
            <a:solidFill>
              <a:srgbClr val="6484F3"/>
            </a:solidFill>
            <a:prstDash val="solid"/>
            <a:round/>
            <a:headEnd len="sm" w="sm" type="none"/>
            <a:tailEnd len="sm" w="sm" type="none"/>
          </a:ln>
        </p:spPr>
        <p:txBody>
          <a:bodyPr anchorCtr="0" anchor="t" bIns="45725" lIns="45725" spcFirstLastPara="1" rIns="45725" wrap="square" tIns="45725">
            <a:noAutofit/>
          </a:bodyPr>
          <a:lstStyle/>
          <a:p>
            <a:pPr indent="0" lvl="0" marL="0" rtl="0" algn="l">
              <a:spcBef>
                <a:spcPts val="0"/>
              </a:spcBef>
              <a:spcAft>
                <a:spcPts val="0"/>
              </a:spcAft>
              <a:buNone/>
            </a:pPr>
            <a:r>
              <a:rPr b="1" lang="en" sz="1000">
                <a:solidFill>
                  <a:srgbClr val="000000"/>
                </a:solidFill>
                <a:latin typeface="Inter"/>
                <a:ea typeface="Inter"/>
                <a:cs typeface="Inter"/>
                <a:sym typeface="Inter"/>
              </a:rPr>
              <a:t>How many Member States agreed to this Declaration?</a:t>
            </a:r>
            <a:endParaRPr b="1" sz="1000">
              <a:solidFill>
                <a:srgbClr val="000000"/>
              </a:solidFill>
              <a:latin typeface="Inter"/>
              <a:ea typeface="Inter"/>
              <a:cs typeface="Inter"/>
              <a:sym typeface="Inter"/>
            </a:endParaRPr>
          </a:p>
        </p:txBody>
      </p:sp>
      <p:sp>
        <p:nvSpPr>
          <p:cNvPr id="305" name="Google Shape;305;p44"/>
          <p:cNvSpPr/>
          <p:nvPr/>
        </p:nvSpPr>
        <p:spPr>
          <a:xfrm>
            <a:off x="2720913" y="1586963"/>
            <a:ext cx="1439400" cy="396300"/>
          </a:xfrm>
          <a:prstGeom prst="ellipse">
            <a:avLst/>
          </a:prstGeom>
          <a:noFill/>
          <a:ln cap="flat" cmpd="sng" w="38100">
            <a:solidFill>
              <a:srgbClr val="38E0A4"/>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306" name="Google Shape;306;p44"/>
          <p:cNvSpPr/>
          <p:nvPr/>
        </p:nvSpPr>
        <p:spPr>
          <a:xfrm>
            <a:off x="3814675" y="1817688"/>
            <a:ext cx="3142200" cy="390000"/>
          </a:xfrm>
          <a:prstGeom prst="ellipse">
            <a:avLst/>
          </a:prstGeom>
          <a:noFill/>
          <a:ln cap="flat" cmpd="sng" w="38100">
            <a:solidFill>
              <a:srgbClr val="38E0A4"/>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307" name="Google Shape;307;p44"/>
          <p:cNvSpPr/>
          <p:nvPr/>
        </p:nvSpPr>
        <p:spPr>
          <a:xfrm>
            <a:off x="570800" y="3928750"/>
            <a:ext cx="2838300" cy="390000"/>
          </a:xfrm>
          <a:prstGeom prst="ellipse">
            <a:avLst/>
          </a:prstGeom>
          <a:noFill/>
          <a:ln cap="flat" cmpd="sng" w="38100">
            <a:solidFill>
              <a:srgbClr val="38E0A4"/>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308" name="Google Shape;308;p44"/>
          <p:cNvSpPr/>
          <p:nvPr/>
        </p:nvSpPr>
        <p:spPr>
          <a:xfrm>
            <a:off x="2602338" y="2809325"/>
            <a:ext cx="4158000" cy="390000"/>
          </a:xfrm>
          <a:prstGeom prst="ellipse">
            <a:avLst/>
          </a:prstGeom>
          <a:noFill/>
          <a:ln cap="flat" cmpd="sng" w="38100">
            <a:solidFill>
              <a:srgbClr val="38E0A4"/>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309" name="Google Shape;309;p44"/>
          <p:cNvSpPr/>
          <p:nvPr/>
        </p:nvSpPr>
        <p:spPr>
          <a:xfrm>
            <a:off x="621900" y="4518275"/>
            <a:ext cx="4323300" cy="390000"/>
          </a:xfrm>
          <a:prstGeom prst="ellipse">
            <a:avLst/>
          </a:prstGeom>
          <a:noFill/>
          <a:ln cap="flat" cmpd="sng" w="38100">
            <a:solidFill>
              <a:srgbClr val="38E0A4"/>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310" name="Google Shape;310;p44"/>
          <p:cNvSpPr txBox="1"/>
          <p:nvPr/>
        </p:nvSpPr>
        <p:spPr>
          <a:xfrm>
            <a:off x="3781500" y="3279288"/>
            <a:ext cx="209400" cy="2976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b="1" lang="en" sz="1600">
                <a:solidFill>
                  <a:srgbClr val="000000"/>
                </a:solidFill>
                <a:highlight>
                  <a:srgbClr val="F4CCCC"/>
                </a:highlight>
                <a:latin typeface="Inter"/>
                <a:ea typeface="Inter"/>
                <a:cs typeface="Inter"/>
                <a:sym typeface="Inter"/>
              </a:rPr>
              <a:t>?</a:t>
            </a:r>
            <a:endParaRPr b="1" sz="1600">
              <a:solidFill>
                <a:srgbClr val="000000"/>
              </a:solidFill>
              <a:highlight>
                <a:srgbClr val="F4CCCC"/>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8" name="Google Shape;128;p27"/>
          <p:cNvSpPr txBox="1"/>
          <p:nvPr/>
        </p:nvSpPr>
        <p:spPr>
          <a:xfrm>
            <a:off x="594300" y="807688"/>
            <a:ext cx="6583800" cy="668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Red Army in Germany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Lisa Slater</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when the Russian soldiers came down into the basement?</a:t>
            </a:r>
            <a:br>
              <a:rPr lang="en" sz="1200">
                <a:solidFill>
                  <a:schemeClr val="dk1"/>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people, including Lisa and her sister, try to push back against the Russians?</a:t>
            </a:r>
            <a:br>
              <a:rPr lang="en" sz="1200">
                <a:solidFill>
                  <a:schemeClr val="dk1"/>
                </a:solidFill>
                <a:latin typeface="Inter"/>
                <a:ea typeface="Inter"/>
                <a:cs typeface="Inter"/>
                <a:sym typeface="Inter"/>
              </a:rPr>
            </a:b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resonated most with you from this testimony, and why?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29" name="Google Shape;129;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30" name="Google Shape;130;p27"/>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WWII Human Rights Violations Research Project </a:t>
            </a:r>
            <a:endParaRPr sz="1900">
              <a:solidFill>
                <a:schemeClr val="dk1"/>
              </a:solidFill>
              <a:latin typeface="Halant"/>
              <a:ea typeface="Halant"/>
              <a:cs typeface="Halant"/>
              <a:sym typeface="Halant"/>
            </a:endParaRPr>
          </a:p>
        </p:txBody>
      </p:sp>
      <p:pic>
        <p:nvPicPr>
          <p:cNvPr id="136" name="Google Shape;13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8"/>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WWII Human Rights Violation: Dropping the Atomic Bomb on Japan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Survivor Testimony - Selections from TIME Magazine Article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Describe what resonated most with you about their 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Chosen individual:</a:t>
            </a: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Describe what resonated most with you about their 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testimonies you read, what do you think is the biggest message </a:t>
            </a:r>
            <a:r>
              <a:rPr lang="en" sz="1200">
                <a:solidFill>
                  <a:schemeClr val="dk1"/>
                </a:solidFill>
                <a:latin typeface="Inter"/>
                <a:ea typeface="Inter"/>
                <a:cs typeface="Inter"/>
                <a:sym typeface="Inter"/>
              </a:rPr>
              <a:t>survivors</a:t>
            </a:r>
            <a:r>
              <a:rPr lang="en" sz="1200">
                <a:solidFill>
                  <a:schemeClr val="dk1"/>
                </a:solidFill>
                <a:latin typeface="Inter"/>
                <a:ea typeface="Inter"/>
                <a:cs typeface="Inter"/>
                <a:sym typeface="Inter"/>
              </a:rPr>
              <a:t> of the atomic bomb want to stress to people today?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p:txBody>
      </p:sp>
      <p:sp>
        <p:nvSpPr>
          <p:cNvPr id="141" name="Google Shape;141;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42" name="Google Shape;142;p28"/>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Inter"/>
                <a:ea typeface="Inter"/>
                <a:cs typeface="Inter"/>
                <a:sym typeface="Inter"/>
              </a:rPr>
              <a:t>Summary: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6" name="Shape 146"/>
        <p:cNvGrpSpPr/>
        <p:nvPr/>
      </p:nvGrpSpPr>
      <p:grpSpPr>
        <a:xfrm>
          <a:off x="0" y="0"/>
          <a:ext cx="0" cy="0"/>
          <a:chOff x="0" y="0"/>
          <a:chExt cx="0" cy="0"/>
        </a:xfrm>
      </p:grpSpPr>
      <p:pic>
        <p:nvPicPr>
          <p:cNvPr id="147" name="Google Shape;147;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155" name="Google Shape;155;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30"/>
          <p:cNvSpPr txBox="1"/>
          <p:nvPr/>
        </p:nvSpPr>
        <p:spPr>
          <a:xfrm>
            <a:off x="594300" y="807688"/>
            <a:ext cx="6583800" cy="6095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Nanjing Massacre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Unit 731</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165" name="Google Shape;165;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31"/>
          <p:cNvSpPr txBox="1"/>
          <p:nvPr/>
        </p:nvSpPr>
        <p:spPr>
          <a:xfrm>
            <a:off x="594300" y="807688"/>
            <a:ext cx="6583800" cy="6095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four human rights atrocities. For the atrocity you researched, be sure to look at a museum panel completed by another student pair. Answer the questions below.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Atrocity: The Red Army in Germany</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Atrocity: Atomic Bombing of Japan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Halant"/>
                <a:ea typeface="Halant"/>
                <a:cs typeface="Halant"/>
                <a:sym typeface="Halant"/>
              </a:rPr>
              <a:t>Universal Declaration of Human Rights Source Annotation</a:t>
            </a:r>
            <a:endParaRPr sz="1800">
              <a:latin typeface="Halant"/>
              <a:ea typeface="Halant"/>
              <a:cs typeface="Halant"/>
              <a:sym typeface="Halant"/>
            </a:endParaRPr>
          </a:p>
        </p:txBody>
      </p:sp>
      <p:pic>
        <p:nvPicPr>
          <p:cNvPr id="175" name="Google Shape;17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506250" y="57175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annotations and the written component for the following source.</a:t>
            </a:r>
            <a:endParaRPr sz="1200">
              <a:solidFill>
                <a:schemeClr val="dk1"/>
              </a:solidFill>
              <a:latin typeface="Halant"/>
              <a:ea typeface="Halant"/>
              <a:cs typeface="Halant"/>
              <a:sym typeface="Halant"/>
            </a:endParaRPr>
          </a:p>
        </p:txBody>
      </p:sp>
      <p:sp>
        <p:nvSpPr>
          <p:cNvPr id="178" name="Google Shape;178;p32"/>
          <p:cNvSpPr txBox="1"/>
          <p:nvPr/>
        </p:nvSpPr>
        <p:spPr>
          <a:xfrm>
            <a:off x="753750" y="958750"/>
            <a:ext cx="6264900" cy="5258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United Nations General Assembly, </a:t>
            </a:r>
            <a:r>
              <a:rPr i="1" lang="en" sz="1200">
                <a:solidFill>
                  <a:schemeClr val="dk1"/>
                </a:solidFill>
                <a:latin typeface="Halant"/>
                <a:ea typeface="Halant"/>
                <a:cs typeface="Halant"/>
                <a:sym typeface="Halant"/>
              </a:rPr>
              <a:t>Preamble to the Universal Declaration of Human Rights</a:t>
            </a:r>
            <a:r>
              <a:rPr lang="en" sz="1200">
                <a:solidFill>
                  <a:schemeClr val="dk1"/>
                </a:solidFill>
                <a:latin typeface="Halant"/>
                <a:ea typeface="Halant"/>
                <a:cs typeface="Halant"/>
                <a:sym typeface="Halant"/>
              </a:rPr>
              <a:t>, December 10, 1948</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recognition of the inherent dignity and of the equal and inalienable rights of all members of the human family is the foundation of freedom, justice and peace in the world,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disregard and contempt for human rights have resulted in barbarous acts which have outraged the conscience of mankind, and the advent of a world in which human beings shall enjoy freedom of speech and belief and freedom from fear and want has been proclaimed as the highest aspiration of the common people,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Whereas it is essential, if man is not to be compelled to have recourse, as a last resort, to rebellion against tyranny and oppression, that human rights should be protected by the rule of law…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6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therefore, The General Assembly, Proclaims this Universal Declaration of Human Rights as a common standard of achievement for all peoples and all nations, to the end that every individual and every organ of society, keeping this Declaration constantly in mind, shall strive by teaching and education to promote respect for these rights and freedoms and by progressive measures, national and international, to secure their universal and effective recognition and observance, both among the peoples of Member States themselves and among the peoples of territories under their jurisdiction. </a:t>
            </a:r>
            <a:endParaRPr sz="1200">
              <a:solidFill>
                <a:schemeClr val="dk1"/>
              </a:solidFill>
              <a:latin typeface="Inter"/>
              <a:ea typeface="Inter"/>
              <a:cs typeface="Inter"/>
              <a:sym typeface="Inter"/>
            </a:endParaRPr>
          </a:p>
        </p:txBody>
      </p:sp>
      <p:sp>
        <p:nvSpPr>
          <p:cNvPr id="179" name="Google Shape;179;p32"/>
          <p:cNvSpPr txBox="1"/>
          <p:nvPr/>
        </p:nvSpPr>
        <p:spPr>
          <a:xfrm>
            <a:off x="315150" y="6564025"/>
            <a:ext cx="7244100" cy="280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80" name="Google Shape;180;p32"/>
          <p:cNvSpPr txBox="1"/>
          <p:nvPr/>
        </p:nvSpPr>
        <p:spPr>
          <a:xfrm>
            <a:off x="315150" y="6264250"/>
            <a:ext cx="7244100" cy="36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Written Component</a:t>
            </a:r>
            <a:endParaRPr b="1" sz="1200">
              <a:solidFill>
                <a:schemeClr val="dk1"/>
              </a:solidFill>
              <a:latin typeface="Inter"/>
              <a:ea typeface="Inter"/>
              <a:cs typeface="Inter"/>
              <a:sym typeface="Inter"/>
            </a:endParaRPr>
          </a:p>
        </p:txBody>
      </p:sp>
      <p:pic>
        <p:nvPicPr>
          <p:cNvPr id="181" name="Google Shape;181;p32"/>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WWII Human Rights Violations Research Project (Exemplar) </a:t>
            </a:r>
            <a:endParaRPr sz="1700">
              <a:solidFill>
                <a:schemeClr val="dk1"/>
              </a:solidFill>
              <a:latin typeface="Halant"/>
              <a:ea typeface="Halant"/>
              <a:cs typeface="Halant"/>
              <a:sym typeface="Halant"/>
            </a:endParaRPr>
          </a:p>
        </p:txBody>
      </p:sp>
      <p:pic>
        <p:nvPicPr>
          <p:cNvPr id="187" name="Google Shape;18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0" name="Google Shape;190;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3"/>
          <p:cNvSpPr txBox="1"/>
          <p:nvPr/>
        </p:nvSpPr>
        <p:spPr>
          <a:xfrm>
            <a:off x="594300" y="807688"/>
            <a:ext cx="6583800" cy="738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View the assigned presentation and answer the questions below.</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WWII Human Rights Violation: Nanjing Massacre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Survivor Testimony - Guixiang Liu &amp; Shuqin Xia</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happened when the Japanese soldiers came to Liu’s family’s village.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Japanese targeted the rows of houses that Liu’s family and village lived in. They set fire to the thatched cottages at either end of the rows, which quickly spread to the rest of the homes. Young men ran out of their homes and were quickly shot by the Japanese. As more people began to evacuate their homes, the Japanese started looting.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happened to Xia’s family when the Japanese soldiers knocked on her door?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Japanese knocked on their door and their father opened the door and was shot. Then their uncle went to go see what had happened, and he was also shot before he could run away. Xia was hiding under the table with her mother and little sister as well as a neighbor and her children. A Japanese soldier dragged her mother out from under the table as well as her one year older sister, and beat them to death.</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Xia mean when she said that the Japanese had had a three-fold policy?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three-fold policy of the Japanese was “kill all, burn all, loot all.” It demonstrates their brutality and harshness of their treatment of the Chinese.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stuck with you the most from these testimonies? Why?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Answers will vary but should include a specific detail and reflective statement.</a:t>
            </a:r>
            <a:endParaRPr b="1" sz="1200">
              <a:solidFill>
                <a:srgbClr val="E95C3D"/>
              </a:solidFill>
              <a:latin typeface="Inter"/>
              <a:ea typeface="Inter"/>
              <a:cs typeface="Inter"/>
              <a:sym typeface="Inter"/>
            </a:endParaRPr>
          </a:p>
        </p:txBody>
      </p:sp>
      <p:sp>
        <p:nvSpPr>
          <p:cNvPr id="192" name="Google Shape;192;p33"/>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93" name="Google Shape;193;p33"/>
          <p:cNvSpPr txBox="1"/>
          <p:nvPr/>
        </p:nvSpPr>
        <p:spPr>
          <a:xfrm>
            <a:off x="771800" y="1956025"/>
            <a:ext cx="6228900" cy="1704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The Nanjing Massacre occurred during the Japanese invasion of China. The Japanese army invaded Nanjing in 1937, and the Chinese soldiers fled, leaving the civilians more vulnerable to attacks. The Japanese were incredibly violent with the Chinese people in Nanjing; they committed mass executions of the Chinese men and raped thousands of Chinese women. It is estimated that about 300,000 Chinese perished due to the horrific crimes of the Japanese in Nanjing.</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